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6"/>
  </p:notesMasterIdLst>
  <p:sldIdLst>
    <p:sldId id="256" r:id="rId2"/>
    <p:sldId id="331" r:id="rId3"/>
    <p:sldId id="310" r:id="rId4"/>
    <p:sldId id="311" r:id="rId5"/>
    <p:sldId id="318" r:id="rId6"/>
    <p:sldId id="319" r:id="rId7"/>
    <p:sldId id="317" r:id="rId8"/>
    <p:sldId id="313" r:id="rId9"/>
    <p:sldId id="329" r:id="rId10"/>
    <p:sldId id="330" r:id="rId11"/>
    <p:sldId id="315" r:id="rId12"/>
    <p:sldId id="320" r:id="rId13"/>
    <p:sldId id="324" r:id="rId14"/>
    <p:sldId id="321" r:id="rId15"/>
    <p:sldId id="323" r:id="rId16"/>
    <p:sldId id="322" r:id="rId17"/>
    <p:sldId id="325" r:id="rId18"/>
    <p:sldId id="326" r:id="rId19"/>
    <p:sldId id="327" r:id="rId20"/>
    <p:sldId id="328" r:id="rId21"/>
    <p:sldId id="337" r:id="rId22"/>
    <p:sldId id="335" r:id="rId23"/>
    <p:sldId id="336" r:id="rId24"/>
    <p:sldId id="307" r:id="rId25"/>
  </p:sldIdLst>
  <p:sldSz cx="9144000" cy="5143500" type="screen16x9"/>
  <p:notesSz cx="6858000" cy="9144000"/>
  <p:embeddedFontLst>
    <p:embeddedFont>
      <p:font typeface="Poppins" panose="020B0604020202020204" charset="0"/>
      <p:regular r:id="rId27"/>
      <p:bold r:id="rId28"/>
      <p:italic r:id="rId29"/>
      <p:boldItalic r:id="rId30"/>
    </p:embeddedFont>
    <p:embeddedFont>
      <p:font typeface="Poppins SemiBold"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89A1202-6398-4B00-913D-9E1E889A865A}">
  <a:tblStyle styleId="{589A1202-6398-4B00-913D-9E1E889A865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63" autoAdjust="0"/>
    <p:restoredTop sz="91708" autoAdjust="0"/>
  </p:normalViewPr>
  <p:slideViewPr>
    <p:cSldViewPr snapToGrid="0">
      <p:cViewPr varScale="1">
        <p:scale>
          <a:sx n="110" d="100"/>
          <a:sy n="110" d="100"/>
        </p:scale>
        <p:origin x="68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presProps" Target="presProps.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341574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67516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https://blog.infura.io/an-introduction-to-ipfs/</a:t>
            </a:r>
          </a:p>
        </p:txBody>
      </p:sp>
    </p:spTree>
    <p:extLst>
      <p:ext uri="{BB962C8B-B14F-4D97-AF65-F5344CB8AC3E}">
        <p14:creationId xmlns:p14="http://schemas.microsoft.com/office/powerpoint/2010/main" val="15242927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https://blog.infura.io/an-introduction-to-ipfs/</a:t>
            </a:r>
          </a:p>
        </p:txBody>
      </p:sp>
    </p:spTree>
    <p:extLst>
      <p:ext uri="{BB962C8B-B14F-4D97-AF65-F5344CB8AC3E}">
        <p14:creationId xmlns:p14="http://schemas.microsoft.com/office/powerpoint/2010/main" val="1618072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6070597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68136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940572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0937719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86250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https://searchsecurity.techtarget.com/definition/asymmetric-cryptography</a:t>
            </a:r>
          </a:p>
        </p:txBody>
      </p:sp>
    </p:spTree>
    <p:extLst>
      <p:ext uri="{BB962C8B-B14F-4D97-AF65-F5344CB8AC3E}">
        <p14:creationId xmlns:p14="http://schemas.microsoft.com/office/powerpoint/2010/main" val="2850734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eae4b7e19_4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eae4b7e19_4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52544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https://searchsecurity.techtarget.com/definition/asymmetric-cryptography</a:t>
            </a:r>
          </a:p>
        </p:txBody>
      </p:sp>
    </p:spTree>
    <p:extLst>
      <p:ext uri="{BB962C8B-B14F-4D97-AF65-F5344CB8AC3E}">
        <p14:creationId xmlns:p14="http://schemas.microsoft.com/office/powerpoint/2010/main" val="7387500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59971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26669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25683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dbc6d061bb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dbc6d061bb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34110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6229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https://medium.com/swlh/is-it-hard-to-build-a-blockchain-from-scratch-2662e9b873b7</a:t>
            </a:r>
          </a:p>
        </p:txBody>
      </p:sp>
    </p:spTree>
    <p:extLst>
      <p:ext uri="{BB962C8B-B14F-4D97-AF65-F5344CB8AC3E}">
        <p14:creationId xmlns:p14="http://schemas.microsoft.com/office/powerpoint/2010/main" val="23059780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0452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https://jis-eurasipjournals.springeropen.com/articles/10.1186/s13635-019-0085-3</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Decentralization: Instead of relying on a single trusted entity, trust is spread across multiple or all participants, depending on the agreed-upon consensus algorithm [10]. This does not only mean that multiple copies of a data item are stored on all nodes, but also that the integrity of the data is governed by many decentralized parties.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Immutability: Once data is committed to the blockchain and a sufficient number of participants have agreed on this state, the information is stored permanently and immutably. Changing the information contained in a particular block would require to also change all the following blocks up to the last block, which is considered to be infeasible [1, 11].</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Scalability: The block rate, comprised of the throughput and propagation time of information, depends on the consensus algorithm and the number of participants. This can be a limiting factor for applications that require high throughput [10]. Since all nodes hold a copy of the blockchain, scalability issues also arise in terms of the total amount of data that can be stored. Furthermore, in order to check the integrity of the blockchain, a new node needs to download a copy and validate the integrity of the entire chain. Note that more recent proposals for BFT-based consensus algorithms improved on this, e.g., [12].</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Limited privacy: All data in the blockchain is publicly visible to all participants. Private or permissioned blockchains limit the range of disclosure. However, they do not cryptographically protect the data. In order to achieve privacy, additional layers, such as zero-knowledge proofs [13] or a commitment scheme are required [14].</a:t>
            </a:r>
            <a:endParaRPr dirty="0"/>
          </a:p>
        </p:txBody>
      </p:sp>
    </p:spTree>
    <p:extLst>
      <p:ext uri="{BB962C8B-B14F-4D97-AF65-F5344CB8AC3E}">
        <p14:creationId xmlns:p14="http://schemas.microsoft.com/office/powerpoint/2010/main" val="20426611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4657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6355230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7200" y="-11650"/>
            <a:ext cx="9198400" cy="5166800"/>
          </a:xfrm>
          <a:prstGeom prst="rect">
            <a:avLst/>
          </a:prstGeom>
          <a:noFill/>
          <a:ln>
            <a:noFill/>
          </a:ln>
        </p:spPr>
      </p:pic>
      <p:sp>
        <p:nvSpPr>
          <p:cNvPr id="10" name="Google Shape;10;p2"/>
          <p:cNvSpPr txBox="1">
            <a:spLocks noGrp="1"/>
          </p:cNvSpPr>
          <p:nvPr>
            <p:ph type="ctrTitle"/>
          </p:nvPr>
        </p:nvSpPr>
        <p:spPr>
          <a:xfrm>
            <a:off x="1345800" y="1143300"/>
            <a:ext cx="6452400" cy="2451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191919"/>
              </a:buClr>
              <a:buSzPts val="5200"/>
              <a:buNone/>
              <a:defRPr sz="4500">
                <a:latin typeface="Poppins SemiBold"/>
                <a:ea typeface="Poppins SemiBold"/>
                <a:cs typeface="Poppins SemiBold"/>
                <a:sym typeface="Poppins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198600" y="3594300"/>
            <a:ext cx="4746600" cy="405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159"/>
        <p:cNvGrpSpPr/>
        <p:nvPr/>
      </p:nvGrpSpPr>
      <p:grpSpPr>
        <a:xfrm>
          <a:off x="0" y="0"/>
          <a:ext cx="0" cy="0"/>
          <a:chOff x="0" y="0"/>
          <a:chExt cx="0" cy="0"/>
        </a:xfrm>
      </p:grpSpPr>
      <p:pic>
        <p:nvPicPr>
          <p:cNvPr id="160" name="Google Shape;160;p31"/>
          <p:cNvPicPr preferRelativeResize="0"/>
          <p:nvPr/>
        </p:nvPicPr>
        <p:blipFill rotWithShape="1">
          <a:blip r:embed="rId2">
            <a:alphaModFix/>
          </a:blip>
          <a:srcRect/>
          <a:stretch/>
        </p:blipFill>
        <p:spPr>
          <a:xfrm flipH="1">
            <a:off x="-40776" y="-18375"/>
            <a:ext cx="9208151" cy="51750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161"/>
        <p:cNvGrpSpPr/>
        <p:nvPr/>
      </p:nvGrpSpPr>
      <p:grpSpPr>
        <a:xfrm>
          <a:off x="0" y="0"/>
          <a:ext cx="0" cy="0"/>
          <a:chOff x="0" y="0"/>
          <a:chExt cx="0" cy="0"/>
        </a:xfrm>
      </p:grpSpPr>
      <p:pic>
        <p:nvPicPr>
          <p:cNvPr id="162" name="Google Shape;162;p32"/>
          <p:cNvPicPr preferRelativeResize="0"/>
          <p:nvPr/>
        </p:nvPicPr>
        <p:blipFill>
          <a:blip r:embed="rId2">
            <a:alphaModFix/>
          </a:blip>
          <a:stretch>
            <a:fillRect/>
          </a:stretch>
        </p:blipFill>
        <p:spPr>
          <a:xfrm>
            <a:off x="-27200" y="-11650"/>
            <a:ext cx="9198400" cy="5166800"/>
          </a:xfrm>
          <a:prstGeom prst="rect">
            <a:avLst/>
          </a:prstGeom>
          <a:noFill/>
          <a:ln>
            <a:noFill/>
          </a:ln>
        </p:spPr>
      </p:pic>
      <p:pic>
        <p:nvPicPr>
          <p:cNvPr id="163" name="Google Shape;163;p32"/>
          <p:cNvPicPr preferRelativeResize="0"/>
          <p:nvPr/>
        </p:nvPicPr>
        <p:blipFill rotWithShape="1">
          <a:blip r:embed="rId3">
            <a:alphaModFix/>
          </a:blip>
          <a:srcRect/>
          <a:stretch/>
        </p:blipFill>
        <p:spPr>
          <a:xfrm rot="10800000">
            <a:off x="-49551" y="-23300"/>
            <a:ext cx="9225701" cy="518487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t="29" b="19"/>
          <a:stretch/>
        </p:blipFill>
        <p:spPr>
          <a:xfrm>
            <a:off x="-27200" y="-11650"/>
            <a:ext cx="9198401" cy="5166800"/>
          </a:xfrm>
          <a:prstGeom prst="rect">
            <a:avLst/>
          </a:prstGeom>
          <a:noFill/>
          <a:ln>
            <a:noFill/>
          </a:ln>
        </p:spPr>
      </p:pic>
      <p:sp>
        <p:nvSpPr>
          <p:cNvPr id="14" name="Google Shape;14;p3"/>
          <p:cNvSpPr txBox="1">
            <a:spLocks noGrp="1"/>
          </p:cNvSpPr>
          <p:nvPr>
            <p:ph type="title"/>
          </p:nvPr>
        </p:nvSpPr>
        <p:spPr>
          <a:xfrm>
            <a:off x="720000" y="1948344"/>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4039075" y="787325"/>
            <a:ext cx="1065900" cy="10659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4500" b="1">
                <a:latin typeface="Poppins"/>
                <a:ea typeface="Poppins"/>
                <a:cs typeface="Poppins"/>
                <a:sym typeface="Poppins"/>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2031900" y="3019775"/>
            <a:ext cx="5080200" cy="480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t="29" b="19"/>
          <a:stretch/>
        </p:blipFill>
        <p:spPr>
          <a:xfrm>
            <a:off x="-23300" y="-9475"/>
            <a:ext cx="9190601" cy="5162450"/>
          </a:xfrm>
          <a:prstGeom prst="rect">
            <a:avLst/>
          </a:prstGeom>
          <a:noFill/>
          <a:ln>
            <a:noFill/>
          </a:ln>
        </p:spPr>
      </p:pic>
      <p:sp>
        <p:nvSpPr>
          <p:cNvPr id="19" name="Google Shape;19;p4"/>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0" name="Google Shape;20;p4"/>
          <p:cNvSpPr txBox="1">
            <a:spLocks noGrp="1"/>
          </p:cNvSpPr>
          <p:nvPr>
            <p:ph type="body" idx="1"/>
          </p:nvPr>
        </p:nvSpPr>
        <p:spPr>
          <a:xfrm>
            <a:off x="720000" y="1065500"/>
            <a:ext cx="7704000" cy="3537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rgbClr val="434343"/>
              </a:buClr>
              <a:buSzPts val="1400"/>
              <a:buChar char="●"/>
              <a:defRPr sz="12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27"/>
        <p:cNvGrpSpPr/>
        <p:nvPr/>
      </p:nvGrpSpPr>
      <p:grpSpPr>
        <a:xfrm>
          <a:off x="0" y="0"/>
          <a:ext cx="0" cy="0"/>
          <a:chOff x="0" y="0"/>
          <a:chExt cx="0" cy="0"/>
        </a:xfrm>
      </p:grpSpPr>
      <p:pic>
        <p:nvPicPr>
          <p:cNvPr id="28" name="Google Shape;28;p6"/>
          <p:cNvPicPr preferRelativeResize="0"/>
          <p:nvPr/>
        </p:nvPicPr>
        <p:blipFill>
          <a:blip r:embed="rId2">
            <a:alphaModFix/>
          </a:blip>
          <a:stretch>
            <a:fillRect/>
          </a:stretch>
        </p:blipFill>
        <p:spPr>
          <a:xfrm>
            <a:off x="-23300" y="-13075"/>
            <a:ext cx="9209599" cy="5169651"/>
          </a:xfrm>
          <a:prstGeom prst="rect">
            <a:avLst/>
          </a:prstGeom>
          <a:noFill/>
          <a:ln>
            <a:noFill/>
          </a:ln>
        </p:spPr>
      </p:pic>
      <p:sp>
        <p:nvSpPr>
          <p:cNvPr id="29" name="Google Shape;29;p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p:cNvPicPr preferRelativeResize="0"/>
          <p:nvPr/>
        </p:nvPicPr>
        <p:blipFill rotWithShape="1">
          <a:blip r:embed="rId2">
            <a:alphaModFix/>
          </a:blip>
          <a:srcRect l="59" r="59"/>
          <a:stretch/>
        </p:blipFill>
        <p:spPr>
          <a:xfrm>
            <a:off x="-35900" y="-13010"/>
            <a:ext cx="9198401" cy="5169520"/>
          </a:xfrm>
          <a:prstGeom prst="rect">
            <a:avLst/>
          </a:prstGeom>
          <a:noFill/>
          <a:ln>
            <a:noFill/>
          </a:ln>
        </p:spPr>
      </p:pic>
      <p:sp>
        <p:nvSpPr>
          <p:cNvPr id="32" name="Google Shape;32;p7"/>
          <p:cNvSpPr txBox="1">
            <a:spLocks noGrp="1"/>
          </p:cNvSpPr>
          <p:nvPr>
            <p:ph type="body" idx="1"/>
          </p:nvPr>
        </p:nvSpPr>
        <p:spPr>
          <a:xfrm>
            <a:off x="1105025" y="1402600"/>
            <a:ext cx="5395500" cy="2801100"/>
          </a:xfrm>
          <a:prstGeom prst="rect">
            <a:avLst/>
          </a:prstGeom>
        </p:spPr>
        <p:txBody>
          <a:bodyPr spcFirstLastPara="1" wrap="square" lIns="91425" tIns="91425" rIns="91425" bIns="91425" anchor="ctr"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33" name="Google Shape;33;p7"/>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pic>
        <p:nvPicPr>
          <p:cNvPr id="38" name="Google Shape;38;p9"/>
          <p:cNvPicPr preferRelativeResize="0"/>
          <p:nvPr/>
        </p:nvPicPr>
        <p:blipFill rotWithShape="1">
          <a:blip r:embed="rId2">
            <a:alphaModFix/>
          </a:blip>
          <a:srcRect t="59" b="59"/>
          <a:stretch/>
        </p:blipFill>
        <p:spPr>
          <a:xfrm>
            <a:off x="-27200" y="-11650"/>
            <a:ext cx="9198400" cy="5166800"/>
          </a:xfrm>
          <a:prstGeom prst="rect">
            <a:avLst/>
          </a:prstGeom>
          <a:noFill/>
          <a:ln>
            <a:noFill/>
          </a:ln>
        </p:spPr>
      </p:pic>
      <p:sp>
        <p:nvSpPr>
          <p:cNvPr id="39" name="Google Shape;39;p9"/>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9"/>
          <p:cNvSpPr txBox="1">
            <a:spLocks noGrp="1"/>
          </p:cNvSpPr>
          <p:nvPr>
            <p:ph type="subTitle" idx="1"/>
          </p:nvPr>
        </p:nvSpPr>
        <p:spPr>
          <a:xfrm>
            <a:off x="1684275" y="2018250"/>
            <a:ext cx="4430100" cy="2088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CUSTOM_4_1">
    <p:bg>
      <p:bgPr>
        <a:solidFill>
          <a:schemeClr val="lt1"/>
        </a:solidFill>
        <a:effectLst/>
      </p:bgPr>
    </p:bg>
    <p:spTree>
      <p:nvGrpSpPr>
        <p:cNvPr id="1" name="Shape 97"/>
        <p:cNvGrpSpPr/>
        <p:nvPr/>
      </p:nvGrpSpPr>
      <p:grpSpPr>
        <a:xfrm>
          <a:off x="0" y="0"/>
          <a:ext cx="0" cy="0"/>
          <a:chOff x="0" y="0"/>
          <a:chExt cx="0" cy="0"/>
        </a:xfrm>
      </p:grpSpPr>
      <p:pic>
        <p:nvPicPr>
          <p:cNvPr id="98" name="Google Shape;98;p21"/>
          <p:cNvPicPr preferRelativeResize="0"/>
          <p:nvPr/>
        </p:nvPicPr>
        <p:blipFill rotWithShape="1">
          <a:blip r:embed="rId2">
            <a:alphaModFix/>
          </a:blip>
          <a:srcRect/>
          <a:stretch/>
        </p:blipFill>
        <p:spPr>
          <a:xfrm>
            <a:off x="-29125" y="-14075"/>
            <a:ext cx="9202249" cy="5171649"/>
          </a:xfrm>
          <a:prstGeom prst="rect">
            <a:avLst/>
          </a:prstGeom>
          <a:noFill/>
          <a:ln>
            <a:noFill/>
          </a:ln>
        </p:spPr>
      </p:pic>
      <p:sp>
        <p:nvSpPr>
          <p:cNvPr id="99" name="Google Shape;99;p21"/>
          <p:cNvSpPr txBox="1">
            <a:spLocks noGrp="1"/>
          </p:cNvSpPr>
          <p:nvPr>
            <p:ph type="title"/>
          </p:nvPr>
        </p:nvSpPr>
        <p:spPr>
          <a:xfrm>
            <a:off x="1859803" y="1384450"/>
            <a:ext cx="2420700" cy="38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0" name="Google Shape;100;p21"/>
          <p:cNvSpPr txBox="1">
            <a:spLocks noGrp="1"/>
          </p:cNvSpPr>
          <p:nvPr>
            <p:ph type="subTitle" idx="1"/>
          </p:nvPr>
        </p:nvSpPr>
        <p:spPr>
          <a:xfrm>
            <a:off x="1859800" y="1843500"/>
            <a:ext cx="2420700" cy="382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21"/>
          <p:cNvSpPr txBox="1">
            <a:spLocks noGrp="1"/>
          </p:cNvSpPr>
          <p:nvPr>
            <p:ph type="title" idx="2"/>
          </p:nvPr>
        </p:nvSpPr>
        <p:spPr>
          <a:xfrm>
            <a:off x="3781050" y="2527450"/>
            <a:ext cx="2420700" cy="38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 name="Google Shape;102;p21"/>
          <p:cNvSpPr txBox="1">
            <a:spLocks noGrp="1"/>
          </p:cNvSpPr>
          <p:nvPr>
            <p:ph type="subTitle" idx="3"/>
          </p:nvPr>
        </p:nvSpPr>
        <p:spPr>
          <a:xfrm>
            <a:off x="3781050" y="2986500"/>
            <a:ext cx="2420700" cy="382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21"/>
          <p:cNvSpPr txBox="1">
            <a:spLocks noGrp="1"/>
          </p:cNvSpPr>
          <p:nvPr>
            <p:ph type="title" idx="4"/>
          </p:nvPr>
        </p:nvSpPr>
        <p:spPr>
          <a:xfrm>
            <a:off x="5702300" y="3670450"/>
            <a:ext cx="2420700" cy="38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4" name="Google Shape;104;p21"/>
          <p:cNvSpPr txBox="1">
            <a:spLocks noGrp="1"/>
          </p:cNvSpPr>
          <p:nvPr>
            <p:ph type="subTitle" idx="5"/>
          </p:nvPr>
        </p:nvSpPr>
        <p:spPr>
          <a:xfrm>
            <a:off x="5702300" y="4129500"/>
            <a:ext cx="2420700" cy="382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21"/>
          <p:cNvSpPr txBox="1">
            <a:spLocks noGrp="1"/>
          </p:cNvSpPr>
          <p:nvPr>
            <p:ph type="title" idx="6"/>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56"/>
        <p:cNvGrpSpPr/>
        <p:nvPr/>
      </p:nvGrpSpPr>
      <p:grpSpPr>
        <a:xfrm>
          <a:off x="0" y="0"/>
          <a:ext cx="0" cy="0"/>
          <a:chOff x="0" y="0"/>
          <a:chExt cx="0" cy="0"/>
        </a:xfrm>
      </p:grpSpPr>
      <p:pic>
        <p:nvPicPr>
          <p:cNvPr id="157" name="Google Shape;157;p30"/>
          <p:cNvPicPr preferRelativeResize="0"/>
          <p:nvPr/>
        </p:nvPicPr>
        <p:blipFill rotWithShape="1">
          <a:blip r:embed="rId2">
            <a:alphaModFix/>
          </a:blip>
          <a:srcRect t="59" b="59"/>
          <a:stretch/>
        </p:blipFill>
        <p:spPr>
          <a:xfrm>
            <a:off x="-34950" y="-19624"/>
            <a:ext cx="9232875" cy="5182749"/>
          </a:xfrm>
          <a:prstGeom prst="rect">
            <a:avLst/>
          </a:prstGeom>
          <a:noFill/>
          <a:ln>
            <a:noFill/>
          </a:ln>
        </p:spPr>
      </p:pic>
      <p:sp>
        <p:nvSpPr>
          <p:cNvPr id="158" name="Google Shape;158;p30"/>
          <p:cNvSpPr/>
          <p:nvPr/>
        </p:nvSpPr>
        <p:spPr>
          <a:xfrm>
            <a:off x="360000" y="360000"/>
            <a:ext cx="8424000" cy="4423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rtl="0">
              <a:lnSpc>
                <a:spcPct val="115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8" r:id="rId7"/>
    <p:sldLayoutId id="2147483667" r:id="rId8"/>
    <p:sldLayoutId id="2147483676" r:id="rId9"/>
    <p:sldLayoutId id="2147483677" r:id="rId10"/>
    <p:sldLayoutId id="214748367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35"/>
          <p:cNvSpPr txBox="1">
            <a:spLocks noGrp="1"/>
          </p:cNvSpPr>
          <p:nvPr>
            <p:ph type="ctrTitle"/>
          </p:nvPr>
        </p:nvSpPr>
        <p:spPr>
          <a:xfrm>
            <a:off x="1345800" y="1143300"/>
            <a:ext cx="6452400" cy="245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t>COVIBLOCK:</a:t>
            </a:r>
            <a:br>
              <a:rPr lang="en-US" sz="3200" dirty="0"/>
            </a:br>
            <a:r>
              <a:rPr lang="en-US" sz="3200" dirty="0"/>
              <a:t>A Merkle DAG and Blockchain </a:t>
            </a:r>
            <a:br>
              <a:rPr lang="en-US" sz="3200" dirty="0"/>
            </a:br>
            <a:r>
              <a:rPr lang="en-US" sz="3200" dirty="0"/>
              <a:t>Implementation </a:t>
            </a:r>
            <a:br>
              <a:rPr lang="en-US" sz="3200" dirty="0"/>
            </a:br>
            <a:r>
              <a:rPr lang="en-US" sz="3200" dirty="0"/>
              <a:t>for COVID-19 Records</a:t>
            </a:r>
            <a:endParaRPr sz="3200" dirty="0"/>
          </a:p>
        </p:txBody>
      </p:sp>
      <p:sp>
        <p:nvSpPr>
          <p:cNvPr id="173" name="Google Shape;173;p35"/>
          <p:cNvSpPr txBox="1">
            <a:spLocks noGrp="1"/>
          </p:cNvSpPr>
          <p:nvPr>
            <p:ph type="subTitle" idx="1"/>
          </p:nvPr>
        </p:nvSpPr>
        <p:spPr>
          <a:xfrm>
            <a:off x="2198600" y="3594300"/>
            <a:ext cx="4746600" cy="405900"/>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Presented by: Jennifer L. Fadriquela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Proof of Authority</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24300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The Clique consensus protocol adheres to the following rules: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Set of trusted authorities are referred to as the "Signers"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Process of mining a block is referred to as "Sealing a block"</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WHEN the next block is identified by BLOCK_NUMBER and the number of signers is identified by SIGNER_COUNT</a:t>
            </a:r>
          </a:p>
          <a:p>
            <a:pPr>
              <a:buClr>
                <a:srgbClr val="273D40"/>
              </a:buClr>
              <a:buSzPts val="600"/>
            </a:pPr>
            <a:r>
              <a:rPr lang="en-US" dirty="0">
                <a:solidFill>
                  <a:schemeClr val="dk1"/>
                </a:solidFill>
              </a:rPr>
              <a:t>	- AND the signers are lexicographically sorted by their unique identifiers 	in a list</a:t>
            </a:r>
          </a:p>
          <a:p>
            <a:pPr>
              <a:buClr>
                <a:srgbClr val="273D40"/>
              </a:buClr>
              <a:buSzPts val="600"/>
            </a:pPr>
            <a:r>
              <a:rPr lang="en-US" dirty="0">
                <a:solidFill>
                  <a:schemeClr val="dk1"/>
                </a:solidFill>
              </a:rPr>
              <a:t>	- THEN the next block is sealed by the signer located at the index</a:t>
            </a:r>
          </a:p>
          <a:p>
            <a:pPr>
              <a:buClr>
                <a:srgbClr val="273D40"/>
              </a:buClr>
              <a:buSzPts val="600"/>
            </a:pPr>
            <a:r>
              <a:rPr lang="en-US" dirty="0">
                <a:solidFill>
                  <a:schemeClr val="dk1"/>
                </a:solidFill>
              </a:rPr>
              <a:t>	- BLOCK_NUMBER % SIGNER_COUNT, where % is the modulus 	operator</a:t>
            </a:r>
          </a:p>
        </p:txBody>
      </p:sp>
    </p:spTree>
    <p:extLst>
      <p:ext uri="{BB962C8B-B14F-4D97-AF65-F5344CB8AC3E}">
        <p14:creationId xmlns:p14="http://schemas.microsoft.com/office/powerpoint/2010/main" val="3256769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a:t>
            </a:r>
            <a:endParaRPr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A distributed platform for storing and retrieving files, websites, applications and data.</a:t>
            </a:r>
            <a:endParaRPr dirty="0"/>
          </a:p>
        </p:txBody>
      </p:sp>
    </p:spTree>
    <p:extLst>
      <p:ext uri="{BB962C8B-B14F-4D97-AF65-F5344CB8AC3E}">
        <p14:creationId xmlns:p14="http://schemas.microsoft.com/office/powerpoint/2010/main" val="340862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Content Addressing</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07575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IPFS uses content addressing to identify content by what's in it rather than by where it's located.</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Right now, content is found by location, such as: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https://en.wikipedia.org/wiki/Aardvark</a:t>
            </a:r>
          </a:p>
          <a:p>
            <a:pPr>
              <a:buClr>
                <a:srgbClr val="273D40"/>
              </a:buClr>
              <a:buSzPts val="600"/>
            </a:pPr>
            <a:r>
              <a:rPr lang="en-US" dirty="0">
                <a:solidFill>
                  <a:schemeClr val="dk1"/>
                </a:solidFill>
              </a:rPr>
              <a:t>- /Users/Alice/Documents/term_paper.doc</a:t>
            </a:r>
          </a:p>
          <a:p>
            <a:pPr>
              <a:buClr>
                <a:srgbClr val="273D40"/>
              </a:buClr>
              <a:buSzPts val="600"/>
            </a:pPr>
            <a:r>
              <a:rPr lang="en-US" dirty="0">
                <a:solidFill>
                  <a:schemeClr val="dk1"/>
                </a:solidFill>
              </a:rPr>
              <a:t>- C:\Users\Joe\My Documents\project_sprint_presentation.ppt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IPFS uses content addressing the way HTTP uses URLs. This means that instead of creating identifiers that address artifacts by location, we can address them by some representation of the content itself.</a:t>
            </a:r>
          </a:p>
        </p:txBody>
      </p:sp>
    </p:spTree>
    <p:extLst>
      <p:ext uri="{BB962C8B-B14F-4D97-AF65-F5344CB8AC3E}">
        <p14:creationId xmlns:p14="http://schemas.microsoft.com/office/powerpoint/2010/main" val="29256854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Content Addressing</a:t>
            </a:r>
            <a:endParaRPr dirty="0"/>
          </a:p>
        </p:txBody>
      </p:sp>
      <p:pic>
        <p:nvPicPr>
          <p:cNvPr id="1026" name="Picture 2" descr="What&amp;#39;s really happening when you add a file to IPFS? | by Carson Farmer |  Textile | Medium">
            <a:extLst>
              <a:ext uri="{FF2B5EF4-FFF2-40B4-BE49-F238E27FC236}">
                <a16:creationId xmlns:a16="http://schemas.microsoft.com/office/drawing/2014/main" id="{A6681805-B559-4E2D-8565-26B3D180F3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523" y="1652026"/>
            <a:ext cx="7494954" cy="24501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6889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Merkle DAG</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A Merkle DAG is a DAG where each node has an identifier, and this is the result of hashing the node's contents — any opaque payload carried by the node and the list of identifiers of its children — using a cryptographic hash function like SHA256.</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Merkle DAGs can only be constructed from the leaves, that is, from nodes without children.</a:t>
            </a:r>
          </a:p>
          <a:p>
            <a:pPr>
              <a:buClr>
                <a:srgbClr val="273D40"/>
              </a:buClr>
              <a:buSzPts val="600"/>
            </a:pPr>
            <a:r>
              <a:rPr lang="en-US" dirty="0">
                <a:solidFill>
                  <a:schemeClr val="dk1"/>
                </a:solidFill>
              </a:rPr>
              <a:t> </a:t>
            </a:r>
          </a:p>
          <a:p>
            <a:pPr>
              <a:buClr>
                <a:srgbClr val="273D40"/>
              </a:buClr>
              <a:buSzPts val="600"/>
            </a:pPr>
            <a:r>
              <a:rPr lang="en-US" dirty="0">
                <a:solidFill>
                  <a:schemeClr val="dk1"/>
                </a:solidFill>
              </a:rPr>
              <a:t>- Every node in a Merkle DAG is the root of a (sub)Merkle DAG itself, and this subgraph is contained in the parent DAG.</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Merkle DAG nodes are immutable. </a:t>
            </a:r>
          </a:p>
        </p:txBody>
      </p:sp>
    </p:spTree>
    <p:extLst>
      <p:ext uri="{BB962C8B-B14F-4D97-AF65-F5344CB8AC3E}">
        <p14:creationId xmlns:p14="http://schemas.microsoft.com/office/powerpoint/2010/main" val="2675729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Merkle DAG</a:t>
            </a:r>
            <a:endParaRPr dirty="0"/>
          </a:p>
        </p:txBody>
      </p:sp>
      <p:pic>
        <p:nvPicPr>
          <p:cNvPr id="2050" name="Picture 2" descr="What&amp;#39;s really happening when you add a file to IPFS? | by Carson Farmer |  Textile | Medium">
            <a:extLst>
              <a:ext uri="{FF2B5EF4-FFF2-40B4-BE49-F238E27FC236}">
                <a16:creationId xmlns:a16="http://schemas.microsoft.com/office/drawing/2014/main" id="{D309A2EC-09EF-4A7B-9588-EA1C804490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846" y="963300"/>
            <a:ext cx="7698154" cy="3482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44703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Distributed Hash Table</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To find which peers are hosting the content you're after (discovery), IPFS uses a distributed hash table, or DHT.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A hash table is a database of keys to values. A distributed hash table is one where the table is split across all the peers in a distributed network. To find content, you ask these peers.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The libp2p project is the part of the IPFS ecosystem that provides the DHT and handles peers connecting and talking to each other</a:t>
            </a:r>
          </a:p>
        </p:txBody>
      </p:sp>
    </p:spTree>
    <p:extLst>
      <p:ext uri="{BB962C8B-B14F-4D97-AF65-F5344CB8AC3E}">
        <p14:creationId xmlns:p14="http://schemas.microsoft.com/office/powerpoint/2010/main" val="25647910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Distributed Hash Table</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07575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There are three types of key-value pairings that are mapped using the DHT:</a:t>
            </a:r>
          </a:p>
        </p:txBody>
      </p:sp>
      <p:pic>
        <p:nvPicPr>
          <p:cNvPr id="2" name="Picture 1">
            <a:extLst>
              <a:ext uri="{FF2B5EF4-FFF2-40B4-BE49-F238E27FC236}">
                <a16:creationId xmlns:a16="http://schemas.microsoft.com/office/drawing/2014/main" id="{A3EB1323-66CC-4882-B419-97E3719D886C}"/>
              </a:ext>
            </a:extLst>
          </p:cNvPr>
          <p:cNvPicPr>
            <a:picLocks noChangeAspect="1"/>
          </p:cNvPicPr>
          <p:nvPr/>
        </p:nvPicPr>
        <p:blipFill>
          <a:blip r:embed="rId3"/>
          <a:stretch>
            <a:fillRect/>
          </a:stretch>
        </p:blipFill>
        <p:spPr>
          <a:xfrm>
            <a:off x="1537432" y="1548465"/>
            <a:ext cx="6069135" cy="3231370"/>
          </a:xfrm>
          <a:prstGeom prst="rect">
            <a:avLst/>
          </a:prstGeom>
          <a:ln>
            <a:solidFill>
              <a:schemeClr val="tx1"/>
            </a:solidFill>
          </a:ln>
        </p:spPr>
      </p:pic>
    </p:spTree>
    <p:extLst>
      <p:ext uri="{BB962C8B-B14F-4D97-AF65-F5344CB8AC3E}">
        <p14:creationId xmlns:p14="http://schemas.microsoft.com/office/powerpoint/2010/main" val="1881704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dirty="0"/>
              <a:t>Asymmetric Cryptography</a:t>
            </a:r>
            <a:endParaRPr sz="2400"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Process that uses a pair of related keys to encrypt and decrypt a message and protect it from unauthorized access or use.</a:t>
            </a:r>
            <a:endParaRPr dirty="0"/>
          </a:p>
        </p:txBody>
      </p:sp>
    </p:spTree>
    <p:extLst>
      <p:ext uri="{BB962C8B-B14F-4D97-AF65-F5344CB8AC3E}">
        <p14:creationId xmlns:p14="http://schemas.microsoft.com/office/powerpoint/2010/main" val="2392196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Asymmetric Cryptography</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The two participants in the asymmetric encryption workflow are the sender and the receiver; each has its own pair of public and private keys.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First, the sender obtains the receiver's public key. </a:t>
            </a:r>
          </a:p>
          <a:p>
            <a:pPr>
              <a:buClr>
                <a:srgbClr val="273D40"/>
              </a:buClr>
              <a:buSzPts val="600"/>
            </a:pPr>
            <a:r>
              <a:rPr lang="en-US" dirty="0">
                <a:solidFill>
                  <a:schemeClr val="dk1"/>
                </a:solidFill>
              </a:rPr>
              <a:t>- Next, the plaintext is encrypted by the sender using the receiver's public key; this creates ciphertext. </a:t>
            </a:r>
          </a:p>
          <a:p>
            <a:pPr>
              <a:buClr>
                <a:srgbClr val="273D40"/>
              </a:buClr>
              <a:buSzPts val="600"/>
            </a:pPr>
            <a:r>
              <a:rPr lang="en-US" dirty="0">
                <a:solidFill>
                  <a:schemeClr val="dk1"/>
                </a:solidFill>
              </a:rPr>
              <a:t>- The ciphertext is then sent to the receiver, who decrypts the ciphertext with their private key and returns it to legible plaintext.</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Because of the one-way nature of the encryption function, one sender is unable to read the messages of another sender, even though each has the public key of the receiver.</a:t>
            </a:r>
          </a:p>
        </p:txBody>
      </p:sp>
    </p:spTree>
    <p:extLst>
      <p:ext uri="{BB962C8B-B14F-4D97-AF65-F5344CB8AC3E}">
        <p14:creationId xmlns:p14="http://schemas.microsoft.com/office/powerpoint/2010/main" val="1259724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9"/>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Background</a:t>
            </a:r>
            <a:endParaRPr dirty="0"/>
          </a:p>
        </p:txBody>
      </p:sp>
      <p:sp>
        <p:nvSpPr>
          <p:cNvPr id="209" name="Google Shape;209;p39"/>
          <p:cNvSpPr txBox="1">
            <a:spLocks noGrp="1"/>
          </p:cNvSpPr>
          <p:nvPr>
            <p:ph type="body" idx="1"/>
          </p:nvPr>
        </p:nvSpPr>
        <p:spPr>
          <a:xfrm>
            <a:off x="1105025" y="1402600"/>
            <a:ext cx="5395500" cy="280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en-US" dirty="0">
                <a:solidFill>
                  <a:schemeClr val="dk1"/>
                </a:solidFill>
              </a:rPr>
              <a:t>At present, </a:t>
            </a:r>
            <a:r>
              <a:rPr lang="en-US" dirty="0" err="1">
                <a:solidFill>
                  <a:schemeClr val="dk1"/>
                </a:solidFill>
              </a:rPr>
              <a:t>Ospital</a:t>
            </a:r>
            <a:r>
              <a:rPr lang="en-US" dirty="0">
                <a:solidFill>
                  <a:schemeClr val="dk1"/>
                </a:solidFill>
              </a:rPr>
              <a:t> ng Makati is using a system for keeping COVID-19 Test Results while vaccination records are maintained on a separate system used by the entire City of Makati. </a:t>
            </a:r>
          </a:p>
          <a:p>
            <a:pPr marL="0" lvl="0" indent="0" algn="l" rtl="0">
              <a:spcBef>
                <a:spcPts val="0"/>
              </a:spcBef>
              <a:spcAft>
                <a:spcPts val="0"/>
              </a:spcAft>
              <a:buClr>
                <a:srgbClr val="273D40"/>
              </a:buClr>
              <a:buSzPts val="600"/>
              <a:buFont typeface="Arial"/>
              <a:buNone/>
            </a:pPr>
            <a:endParaRPr lang="en-US" dirty="0">
              <a:solidFill>
                <a:schemeClr val="dk1"/>
              </a:solidFill>
            </a:endParaRPr>
          </a:p>
          <a:p>
            <a:pPr marL="0" lvl="0" indent="0" algn="l" rtl="0">
              <a:spcBef>
                <a:spcPts val="0"/>
              </a:spcBef>
              <a:spcAft>
                <a:spcPts val="0"/>
              </a:spcAft>
              <a:buClr>
                <a:srgbClr val="273D40"/>
              </a:buClr>
              <a:buSzPts val="600"/>
              <a:buFont typeface="Arial"/>
              <a:buNone/>
            </a:pPr>
            <a:r>
              <a:rPr lang="en-US" dirty="0">
                <a:solidFill>
                  <a:schemeClr val="dk1"/>
                </a:solidFill>
              </a:rPr>
              <a:t>The patients only receive physical copies of these records as proof of execution. Current setup for organizing and managing these records still has shortcomings. </a:t>
            </a:r>
          </a:p>
        </p:txBody>
      </p:sp>
    </p:spTree>
    <p:extLst>
      <p:ext uri="{BB962C8B-B14F-4D97-AF65-F5344CB8AC3E}">
        <p14:creationId xmlns:p14="http://schemas.microsoft.com/office/powerpoint/2010/main" val="3491319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Asymmetric Cryptography</a:t>
            </a:r>
            <a:endParaRPr dirty="0"/>
          </a:p>
        </p:txBody>
      </p:sp>
      <p:pic>
        <p:nvPicPr>
          <p:cNvPr id="2" name="Picture 1">
            <a:extLst>
              <a:ext uri="{FF2B5EF4-FFF2-40B4-BE49-F238E27FC236}">
                <a16:creationId xmlns:a16="http://schemas.microsoft.com/office/drawing/2014/main" id="{509823CF-FAB6-4D13-9B5C-0C1C4E229C11}"/>
              </a:ext>
            </a:extLst>
          </p:cNvPr>
          <p:cNvPicPr>
            <a:picLocks noChangeAspect="1"/>
          </p:cNvPicPr>
          <p:nvPr/>
        </p:nvPicPr>
        <p:blipFill>
          <a:blip r:embed="rId3"/>
          <a:stretch>
            <a:fillRect/>
          </a:stretch>
        </p:blipFill>
        <p:spPr>
          <a:xfrm>
            <a:off x="1761392" y="1553131"/>
            <a:ext cx="5621215" cy="2720907"/>
          </a:xfrm>
          <a:prstGeom prst="rect">
            <a:avLst/>
          </a:prstGeom>
          <a:ln>
            <a:solidFill>
              <a:schemeClr val="tx1"/>
            </a:solidFill>
          </a:ln>
        </p:spPr>
      </p:pic>
    </p:spTree>
    <p:extLst>
      <p:ext uri="{BB962C8B-B14F-4D97-AF65-F5344CB8AC3E}">
        <p14:creationId xmlns:p14="http://schemas.microsoft.com/office/powerpoint/2010/main" val="20600113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6" name="Google Shape;253;p42">
            <a:extLst>
              <a:ext uri="{FF2B5EF4-FFF2-40B4-BE49-F238E27FC236}">
                <a16:creationId xmlns:a16="http://schemas.microsoft.com/office/drawing/2014/main" id="{E046E8B7-F0E9-4F53-8C46-20389FDC90C0}"/>
              </a:ext>
            </a:extLst>
          </p:cNvPr>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Conceptual Framework</a:t>
            </a:r>
            <a:endParaRPr dirty="0"/>
          </a:p>
        </p:txBody>
      </p:sp>
      <p:pic>
        <p:nvPicPr>
          <p:cNvPr id="7" name="Picture 6">
            <a:extLst>
              <a:ext uri="{FF2B5EF4-FFF2-40B4-BE49-F238E27FC236}">
                <a16:creationId xmlns:a16="http://schemas.microsoft.com/office/drawing/2014/main" id="{9D03ACDC-F493-4174-B1A0-74C143BA26EC}"/>
              </a:ext>
            </a:extLst>
          </p:cNvPr>
          <p:cNvPicPr>
            <a:picLocks noChangeAspect="1"/>
          </p:cNvPicPr>
          <p:nvPr/>
        </p:nvPicPr>
        <p:blipFill>
          <a:blip r:embed="rId3"/>
          <a:stretch>
            <a:fillRect/>
          </a:stretch>
        </p:blipFill>
        <p:spPr>
          <a:xfrm>
            <a:off x="3218363" y="980092"/>
            <a:ext cx="2707274" cy="3775808"/>
          </a:xfrm>
          <a:prstGeom prst="rect">
            <a:avLst/>
          </a:prstGeom>
          <a:ln>
            <a:solidFill>
              <a:schemeClr val="tx1"/>
            </a:solidFill>
          </a:ln>
        </p:spPr>
      </p:pic>
    </p:spTree>
    <p:extLst>
      <p:ext uri="{BB962C8B-B14F-4D97-AF65-F5344CB8AC3E}">
        <p14:creationId xmlns:p14="http://schemas.microsoft.com/office/powerpoint/2010/main" val="28909674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 Flow Diagram</a:t>
            </a:r>
            <a:endParaRPr dirty="0"/>
          </a:p>
        </p:txBody>
      </p:sp>
      <p:pic>
        <p:nvPicPr>
          <p:cNvPr id="5" name="Picture 4">
            <a:extLst>
              <a:ext uri="{FF2B5EF4-FFF2-40B4-BE49-F238E27FC236}">
                <a16:creationId xmlns:a16="http://schemas.microsoft.com/office/drawing/2014/main" id="{E53DB564-BE27-422B-9C0F-4506212D6903}"/>
              </a:ext>
            </a:extLst>
          </p:cNvPr>
          <p:cNvPicPr>
            <a:picLocks noChangeAspect="1"/>
          </p:cNvPicPr>
          <p:nvPr/>
        </p:nvPicPr>
        <p:blipFill>
          <a:blip r:embed="rId3"/>
          <a:stretch>
            <a:fillRect/>
          </a:stretch>
        </p:blipFill>
        <p:spPr>
          <a:xfrm>
            <a:off x="2239491" y="1122154"/>
            <a:ext cx="4665017" cy="3633746"/>
          </a:xfrm>
          <a:prstGeom prst="rect">
            <a:avLst/>
          </a:prstGeom>
          <a:ln>
            <a:solidFill>
              <a:schemeClr val="tx1"/>
            </a:solidFill>
          </a:ln>
        </p:spPr>
      </p:pic>
    </p:spTree>
    <p:extLst>
      <p:ext uri="{BB962C8B-B14F-4D97-AF65-F5344CB8AC3E}">
        <p14:creationId xmlns:p14="http://schemas.microsoft.com/office/powerpoint/2010/main" val="28083579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Transaction Diagram</a:t>
            </a:r>
            <a:endParaRPr dirty="0"/>
          </a:p>
        </p:txBody>
      </p:sp>
      <p:pic>
        <p:nvPicPr>
          <p:cNvPr id="3" name="Picture 2">
            <a:extLst>
              <a:ext uri="{FF2B5EF4-FFF2-40B4-BE49-F238E27FC236}">
                <a16:creationId xmlns:a16="http://schemas.microsoft.com/office/drawing/2014/main" id="{FFEC1480-6E85-4749-815C-21FD0FA69D0C}"/>
              </a:ext>
            </a:extLst>
          </p:cNvPr>
          <p:cNvPicPr>
            <a:picLocks noChangeAspect="1"/>
          </p:cNvPicPr>
          <p:nvPr/>
        </p:nvPicPr>
        <p:blipFill>
          <a:blip r:embed="rId3"/>
          <a:stretch>
            <a:fillRect/>
          </a:stretch>
        </p:blipFill>
        <p:spPr>
          <a:xfrm>
            <a:off x="998232" y="1297353"/>
            <a:ext cx="7147536" cy="3010355"/>
          </a:xfrm>
          <a:prstGeom prst="rect">
            <a:avLst/>
          </a:prstGeom>
          <a:ln>
            <a:solidFill>
              <a:schemeClr val="tx1"/>
            </a:solidFill>
          </a:ln>
        </p:spPr>
      </p:pic>
    </p:spTree>
    <p:extLst>
      <p:ext uri="{BB962C8B-B14F-4D97-AF65-F5344CB8AC3E}">
        <p14:creationId xmlns:p14="http://schemas.microsoft.com/office/powerpoint/2010/main" val="23728321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F195A-6190-44A9-9A6C-95DCCFF7AAF7}"/>
              </a:ext>
            </a:extLst>
          </p:cNvPr>
          <p:cNvSpPr>
            <a:spLocks noGrp="1"/>
          </p:cNvSpPr>
          <p:nvPr>
            <p:ph type="title"/>
          </p:nvPr>
        </p:nvSpPr>
        <p:spPr/>
        <p:txBody>
          <a:bodyPr/>
          <a:lstStyle/>
          <a:p>
            <a:r>
              <a:rPr lang="en-US" dirty="0"/>
              <a:t>END</a:t>
            </a:r>
          </a:p>
        </p:txBody>
      </p:sp>
    </p:spTree>
    <p:extLst>
      <p:ext uri="{BB962C8B-B14F-4D97-AF65-F5344CB8AC3E}">
        <p14:creationId xmlns:p14="http://schemas.microsoft.com/office/powerpoint/2010/main" val="653062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9" name="Google Shape;529;p54"/>
          <p:cNvSpPr txBox="1">
            <a:spLocks noGrp="1"/>
          </p:cNvSpPr>
          <p:nvPr>
            <p:ph type="subTitle" idx="1"/>
          </p:nvPr>
        </p:nvSpPr>
        <p:spPr>
          <a:xfrm>
            <a:off x="2683476" y="1315150"/>
            <a:ext cx="4408265" cy="965313"/>
          </a:xfrm>
          <a:prstGeom prst="rect">
            <a:avLst/>
          </a:prstGeom>
        </p:spPr>
        <p:txBody>
          <a:bodyPr spcFirstLastPara="1" wrap="square" lIns="91425" tIns="91425" rIns="91425" bIns="91425" anchor="ctr" anchorCtr="0">
            <a:noAutofit/>
          </a:bodyPr>
          <a:lstStyle/>
          <a:p>
            <a:pPr marL="0" lvl="0" indent="0"/>
            <a:r>
              <a:rPr lang="en-US" dirty="0"/>
              <a:t>To develop an application that will decentralize storage of COVID-19 related files.</a:t>
            </a:r>
            <a:endParaRPr dirty="0"/>
          </a:p>
        </p:txBody>
      </p:sp>
      <p:sp>
        <p:nvSpPr>
          <p:cNvPr id="531" name="Google Shape;531;p54"/>
          <p:cNvSpPr txBox="1">
            <a:spLocks noGrp="1"/>
          </p:cNvSpPr>
          <p:nvPr>
            <p:ph type="subTitle" idx="3"/>
          </p:nvPr>
        </p:nvSpPr>
        <p:spPr>
          <a:xfrm>
            <a:off x="2654935" y="2479913"/>
            <a:ext cx="5031111" cy="991200"/>
          </a:xfrm>
          <a:prstGeom prst="rect">
            <a:avLst/>
          </a:prstGeom>
        </p:spPr>
        <p:txBody>
          <a:bodyPr spcFirstLastPara="1" wrap="square" lIns="91425" tIns="91425" rIns="91425" bIns="91425" anchor="ctr" anchorCtr="0">
            <a:noAutofit/>
          </a:bodyPr>
          <a:lstStyle/>
          <a:p>
            <a:pPr marL="0" lvl="0" indent="0"/>
            <a:r>
              <a:rPr lang="en-US" dirty="0"/>
              <a:t>To provide an alternative way to minimize record tampering of uploaded files in </a:t>
            </a:r>
            <a:r>
              <a:rPr lang="en-US" dirty="0" err="1"/>
              <a:t>CoviBlock</a:t>
            </a:r>
            <a:r>
              <a:rPr lang="en-US" dirty="0"/>
              <a:t> by applying concepts of Merkle DAG and Proof of Authority (</a:t>
            </a:r>
            <a:r>
              <a:rPr lang="en-US" dirty="0" err="1"/>
              <a:t>PoA</a:t>
            </a:r>
            <a:r>
              <a:rPr lang="en-US" dirty="0"/>
              <a:t>) blockchain.</a:t>
            </a:r>
            <a:endParaRPr dirty="0"/>
          </a:p>
        </p:txBody>
      </p:sp>
      <p:sp>
        <p:nvSpPr>
          <p:cNvPr id="533" name="Google Shape;533;p54"/>
          <p:cNvSpPr txBox="1">
            <a:spLocks noGrp="1"/>
          </p:cNvSpPr>
          <p:nvPr>
            <p:ph type="subTitle" idx="5"/>
          </p:nvPr>
        </p:nvSpPr>
        <p:spPr>
          <a:xfrm>
            <a:off x="2683476" y="3712458"/>
            <a:ext cx="4615835" cy="751225"/>
          </a:xfrm>
          <a:prstGeom prst="rect">
            <a:avLst/>
          </a:prstGeom>
        </p:spPr>
        <p:txBody>
          <a:bodyPr spcFirstLastPara="1" wrap="square" lIns="91425" tIns="91425" rIns="91425" bIns="91425" anchor="ctr" anchorCtr="0">
            <a:noAutofit/>
          </a:bodyPr>
          <a:lstStyle/>
          <a:p>
            <a:pPr marL="0" lvl="0" indent="0"/>
            <a:r>
              <a:rPr lang="en-US" dirty="0"/>
              <a:t>To secure uploaded files in </a:t>
            </a:r>
            <a:r>
              <a:rPr lang="en-US" dirty="0" err="1"/>
              <a:t>CoviBlock</a:t>
            </a:r>
            <a:r>
              <a:rPr lang="en-US" dirty="0"/>
              <a:t> by using asymmetric cryptography.</a:t>
            </a:r>
            <a:endParaRPr dirty="0"/>
          </a:p>
        </p:txBody>
      </p:sp>
      <p:sp>
        <p:nvSpPr>
          <p:cNvPr id="534" name="Google Shape;534;p54"/>
          <p:cNvSpPr/>
          <p:nvPr/>
        </p:nvSpPr>
        <p:spPr>
          <a:xfrm>
            <a:off x="1844689" y="1529238"/>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1</a:t>
            </a:r>
            <a:endParaRPr sz="1800" dirty="0">
              <a:solidFill>
                <a:schemeClr val="dk1"/>
              </a:solidFill>
              <a:latin typeface="Poppins SemiBold"/>
              <a:ea typeface="Poppins SemiBold"/>
              <a:cs typeface="Poppins SemiBold"/>
              <a:sym typeface="Poppins SemiBold"/>
            </a:endParaRPr>
          </a:p>
        </p:txBody>
      </p:sp>
      <p:sp>
        <p:nvSpPr>
          <p:cNvPr id="535" name="Google Shape;535;p54"/>
          <p:cNvSpPr/>
          <p:nvPr/>
        </p:nvSpPr>
        <p:spPr>
          <a:xfrm>
            <a:off x="1844689" y="2632313"/>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2</a:t>
            </a:r>
            <a:endParaRPr sz="1800" dirty="0">
              <a:solidFill>
                <a:schemeClr val="dk1"/>
              </a:solidFill>
              <a:latin typeface="Poppins SemiBold"/>
              <a:ea typeface="Poppins SemiBold"/>
              <a:cs typeface="Poppins SemiBold"/>
              <a:sym typeface="Poppins SemiBold"/>
            </a:endParaRPr>
          </a:p>
        </p:txBody>
      </p:sp>
      <p:sp>
        <p:nvSpPr>
          <p:cNvPr id="536" name="Google Shape;536;p54"/>
          <p:cNvSpPr/>
          <p:nvPr/>
        </p:nvSpPr>
        <p:spPr>
          <a:xfrm>
            <a:off x="1844689" y="3712458"/>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3</a:t>
            </a:r>
            <a:endParaRPr sz="1800" dirty="0">
              <a:solidFill>
                <a:schemeClr val="dk1"/>
              </a:solidFill>
              <a:latin typeface="Poppins SemiBold"/>
              <a:ea typeface="Poppins SemiBold"/>
              <a:cs typeface="Poppins SemiBold"/>
              <a:sym typeface="Poppins SemiBold"/>
            </a:endParaRPr>
          </a:p>
        </p:txBody>
      </p:sp>
      <p:sp>
        <p:nvSpPr>
          <p:cNvPr id="537" name="Google Shape;537;p54"/>
          <p:cNvSpPr txBox="1">
            <a:spLocks noGrp="1"/>
          </p:cNvSpPr>
          <p:nvPr>
            <p:ph type="title" idx="6"/>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Objectives</a:t>
            </a:r>
            <a:endParaRPr dirty="0"/>
          </a:p>
        </p:txBody>
      </p:sp>
    </p:spTree>
    <p:extLst>
      <p:ext uri="{BB962C8B-B14F-4D97-AF65-F5344CB8AC3E}">
        <p14:creationId xmlns:p14="http://schemas.microsoft.com/office/powerpoint/2010/main" val="15866326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A technology that permits a network of computers to have a consensus on the true status of a distributed ledger at regular intervals.</a:t>
            </a:r>
            <a:endParaRPr dirty="0"/>
          </a:p>
        </p:txBody>
      </p:sp>
    </p:spTree>
    <p:extLst>
      <p:ext uri="{BB962C8B-B14F-4D97-AF65-F5344CB8AC3E}">
        <p14:creationId xmlns:p14="http://schemas.microsoft.com/office/powerpoint/2010/main" val="1073083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pic>
        <p:nvPicPr>
          <p:cNvPr id="2" name="Picture 1">
            <a:extLst>
              <a:ext uri="{FF2B5EF4-FFF2-40B4-BE49-F238E27FC236}">
                <a16:creationId xmlns:a16="http://schemas.microsoft.com/office/drawing/2014/main" id="{73D85D99-B261-4333-A9E8-0BDE1A6CCADF}"/>
              </a:ext>
            </a:extLst>
          </p:cNvPr>
          <p:cNvPicPr>
            <a:picLocks noChangeAspect="1"/>
          </p:cNvPicPr>
          <p:nvPr/>
        </p:nvPicPr>
        <p:blipFill>
          <a:blip r:embed="rId3"/>
          <a:stretch>
            <a:fillRect/>
          </a:stretch>
        </p:blipFill>
        <p:spPr>
          <a:xfrm>
            <a:off x="1198800" y="2571750"/>
            <a:ext cx="6746400" cy="2236452"/>
          </a:xfrm>
          <a:prstGeom prst="rect">
            <a:avLst/>
          </a:prstGeom>
          <a:ln>
            <a:solidFill>
              <a:schemeClr val="tx1"/>
            </a:solidFill>
          </a:ln>
        </p:spPr>
      </p:pic>
      <p:sp>
        <p:nvSpPr>
          <p:cNvPr id="5" name="Google Shape;531;p54">
            <a:extLst>
              <a:ext uri="{FF2B5EF4-FFF2-40B4-BE49-F238E27FC236}">
                <a16:creationId xmlns:a16="http://schemas.microsoft.com/office/drawing/2014/main" id="{07ED74DE-77D6-42AE-9F68-2F5E03281428}"/>
              </a:ext>
            </a:extLst>
          </p:cNvPr>
          <p:cNvSpPr txBox="1">
            <a:spLocks/>
          </p:cNvSpPr>
          <p:nvPr/>
        </p:nvSpPr>
        <p:spPr>
          <a:xfrm>
            <a:off x="1623363" y="1200630"/>
            <a:ext cx="5031111" cy="991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A chain of blocks, blocks are like tables in the database, but they cannot be deleted or updated, blocks contain information. The blocks are cryptographically verified and chained up to form an immutable chain of blocks called a blockchain or ledger.</a:t>
            </a:r>
          </a:p>
        </p:txBody>
      </p:sp>
    </p:spTree>
    <p:extLst>
      <p:ext uri="{BB962C8B-B14F-4D97-AF65-F5344CB8AC3E}">
        <p14:creationId xmlns:p14="http://schemas.microsoft.com/office/powerpoint/2010/main" val="2207924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sp>
        <p:nvSpPr>
          <p:cNvPr id="5" name="Google Shape;531;p54">
            <a:extLst>
              <a:ext uri="{FF2B5EF4-FFF2-40B4-BE49-F238E27FC236}">
                <a16:creationId xmlns:a16="http://schemas.microsoft.com/office/drawing/2014/main" id="{07ED74DE-77D6-42AE-9F68-2F5E03281428}"/>
              </a:ext>
            </a:extLst>
          </p:cNvPr>
          <p:cNvSpPr txBox="1">
            <a:spLocks/>
          </p:cNvSpPr>
          <p:nvPr/>
        </p:nvSpPr>
        <p:spPr>
          <a:xfrm>
            <a:off x="1623363" y="1200630"/>
            <a:ext cx="5031111" cy="991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The same chain is then distributed to all the nodes (computers or miners) across the network via a P2P network.</a:t>
            </a:r>
          </a:p>
        </p:txBody>
      </p:sp>
      <p:pic>
        <p:nvPicPr>
          <p:cNvPr id="3" name="Picture 2">
            <a:extLst>
              <a:ext uri="{FF2B5EF4-FFF2-40B4-BE49-F238E27FC236}">
                <a16:creationId xmlns:a16="http://schemas.microsoft.com/office/drawing/2014/main" id="{471799C8-7FC7-4F9B-A319-C9FD4E067021}"/>
              </a:ext>
            </a:extLst>
          </p:cNvPr>
          <p:cNvPicPr>
            <a:picLocks noChangeAspect="1"/>
          </p:cNvPicPr>
          <p:nvPr/>
        </p:nvPicPr>
        <p:blipFill>
          <a:blip r:embed="rId3"/>
          <a:stretch>
            <a:fillRect/>
          </a:stretch>
        </p:blipFill>
        <p:spPr>
          <a:xfrm>
            <a:off x="1458960" y="2485740"/>
            <a:ext cx="6226080" cy="2072820"/>
          </a:xfrm>
          <a:prstGeom prst="rect">
            <a:avLst/>
          </a:prstGeom>
          <a:ln>
            <a:solidFill>
              <a:schemeClr val="tx1"/>
            </a:solidFill>
          </a:ln>
        </p:spPr>
      </p:pic>
    </p:spTree>
    <p:extLst>
      <p:ext uri="{BB962C8B-B14F-4D97-AF65-F5344CB8AC3E}">
        <p14:creationId xmlns:p14="http://schemas.microsoft.com/office/powerpoint/2010/main" val="196858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sp>
        <p:nvSpPr>
          <p:cNvPr id="26" name="Google Shape;209;p39">
            <a:extLst>
              <a:ext uri="{FF2B5EF4-FFF2-40B4-BE49-F238E27FC236}">
                <a16:creationId xmlns:a16="http://schemas.microsoft.com/office/drawing/2014/main" id="{B3B7E25B-8B5F-46AA-8E0C-C8A14058D605}"/>
              </a:ext>
            </a:extLst>
          </p:cNvPr>
          <p:cNvSpPr txBox="1">
            <a:spLocks/>
          </p:cNvSpPr>
          <p:nvPr/>
        </p:nvSpPr>
        <p:spPr>
          <a:xfrm>
            <a:off x="1199183" y="107575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Below are main features of a blockchain:</a:t>
            </a:r>
            <a:br>
              <a:rPr lang="en-US" b="1" dirty="0">
                <a:solidFill>
                  <a:schemeClr val="dk1"/>
                </a:solidFill>
              </a:rPr>
            </a:br>
            <a:br>
              <a:rPr lang="en-US" b="1" dirty="0">
                <a:solidFill>
                  <a:schemeClr val="dk1"/>
                </a:solidFill>
              </a:rPr>
            </a:br>
            <a:r>
              <a:rPr lang="en-US" b="1" dirty="0">
                <a:solidFill>
                  <a:schemeClr val="dk1"/>
                </a:solidFill>
              </a:rPr>
              <a:t>Decentralization</a:t>
            </a:r>
            <a:r>
              <a:rPr lang="en-US" dirty="0">
                <a:solidFill>
                  <a:schemeClr val="dk1"/>
                </a:solidFill>
              </a:rPr>
              <a:t>: Instead of relying on a single trusted entity, trust is spread across multiple or all participants, depending on the agreed-upon consensus algorithm.</a:t>
            </a:r>
          </a:p>
          <a:p>
            <a:pPr>
              <a:buClr>
                <a:srgbClr val="273D40"/>
              </a:buClr>
              <a:buSzPts val="600"/>
            </a:pPr>
            <a:endParaRPr lang="en-US" dirty="0">
              <a:solidFill>
                <a:schemeClr val="dk1"/>
              </a:solidFill>
            </a:endParaRPr>
          </a:p>
          <a:p>
            <a:pPr>
              <a:buClr>
                <a:srgbClr val="273D40"/>
              </a:buClr>
              <a:buSzPts val="600"/>
            </a:pPr>
            <a:r>
              <a:rPr lang="en-US" b="1" dirty="0">
                <a:solidFill>
                  <a:schemeClr val="dk1"/>
                </a:solidFill>
              </a:rPr>
              <a:t>Immutability</a:t>
            </a:r>
            <a:r>
              <a:rPr lang="en-US" dirty="0">
                <a:solidFill>
                  <a:schemeClr val="dk1"/>
                </a:solidFill>
              </a:rPr>
              <a:t>: Once data is committed to the blockchain and enough participants have agreed on this state, the information is stored permanently and immutably.</a:t>
            </a:r>
          </a:p>
          <a:p>
            <a:pPr>
              <a:buClr>
                <a:srgbClr val="273D40"/>
              </a:buClr>
              <a:buSzPts val="600"/>
            </a:pPr>
            <a:endParaRPr lang="en-US" dirty="0">
              <a:solidFill>
                <a:schemeClr val="dk1"/>
              </a:solidFill>
            </a:endParaRPr>
          </a:p>
          <a:p>
            <a:pPr>
              <a:buClr>
                <a:srgbClr val="273D40"/>
              </a:buClr>
              <a:buSzPts val="600"/>
            </a:pPr>
            <a:r>
              <a:rPr lang="en-US" b="1" dirty="0">
                <a:solidFill>
                  <a:schemeClr val="dk1"/>
                </a:solidFill>
              </a:rPr>
              <a:t>Scalability</a:t>
            </a:r>
            <a:r>
              <a:rPr lang="en-US" dirty="0">
                <a:solidFill>
                  <a:schemeClr val="dk1"/>
                </a:solidFill>
              </a:rPr>
              <a:t>: The block rate, comprised of the throughput and propagation time of information, depends on the consensus algorithm and the number of participants.</a:t>
            </a:r>
          </a:p>
          <a:p>
            <a:pPr>
              <a:buClr>
                <a:srgbClr val="273D40"/>
              </a:buClr>
              <a:buSzPts val="600"/>
            </a:pPr>
            <a:endParaRPr lang="en-US" dirty="0">
              <a:solidFill>
                <a:schemeClr val="dk1"/>
              </a:solidFill>
            </a:endParaRPr>
          </a:p>
          <a:p>
            <a:pPr>
              <a:buClr>
                <a:srgbClr val="273D40"/>
              </a:buClr>
              <a:buSzPts val="600"/>
            </a:pPr>
            <a:r>
              <a:rPr lang="en-US" b="1" dirty="0">
                <a:solidFill>
                  <a:schemeClr val="dk1"/>
                </a:solidFill>
              </a:rPr>
              <a:t>Limited privacy</a:t>
            </a:r>
            <a:r>
              <a:rPr lang="en-US" dirty="0">
                <a:solidFill>
                  <a:schemeClr val="dk1"/>
                </a:solidFill>
              </a:rPr>
              <a:t>: All data in the blockchain is publicly visible to all participants. Private or permissioned blockchains limit the range of disclosure. </a:t>
            </a:r>
          </a:p>
        </p:txBody>
      </p:sp>
    </p:spTree>
    <p:extLst>
      <p:ext uri="{BB962C8B-B14F-4D97-AF65-F5344CB8AC3E}">
        <p14:creationId xmlns:p14="http://schemas.microsoft.com/office/powerpoint/2010/main" val="2013514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Proof of Authority</a:t>
            </a:r>
            <a:endParaRPr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A set of trusted nodes called Authorities, each recognized by their unique identifier, are responsible for mining and validating the blocks in the blockchain.</a:t>
            </a:r>
            <a:endParaRPr dirty="0"/>
          </a:p>
        </p:txBody>
      </p:sp>
    </p:spTree>
    <p:extLst>
      <p:ext uri="{BB962C8B-B14F-4D97-AF65-F5344CB8AC3E}">
        <p14:creationId xmlns:p14="http://schemas.microsoft.com/office/powerpoint/2010/main" val="15721255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Proof of Authority</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Clique is a type of consensus protocol referred to as the Proof of Authority (or </a:t>
            </a:r>
            <a:r>
              <a:rPr lang="en-US" dirty="0" err="1">
                <a:solidFill>
                  <a:schemeClr val="dk1"/>
                </a:solidFill>
              </a:rPr>
              <a:t>PoA</a:t>
            </a:r>
            <a:r>
              <a:rPr lang="en-US" dirty="0">
                <a:solidFill>
                  <a:schemeClr val="dk1"/>
                </a:solidFill>
              </a:rPr>
              <a:t> for short).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In a </a:t>
            </a:r>
            <a:r>
              <a:rPr lang="en-US" dirty="0" err="1">
                <a:solidFill>
                  <a:schemeClr val="dk1"/>
                </a:solidFill>
              </a:rPr>
              <a:t>PoA</a:t>
            </a:r>
            <a:r>
              <a:rPr lang="en-US" dirty="0">
                <a:solidFill>
                  <a:schemeClr val="dk1"/>
                </a:solidFill>
              </a:rPr>
              <a:t> consensus algorithm, a set of trusted nodes known as Authorities, each identified by their unique identifier, are responsible for mining and validating the blocks in the blockchain.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Each block is produced by an authority at a fixed interval. The responsibility of creating the next block is shared amongst the set of authorities and is done in a round-robin fashion.</a:t>
            </a:r>
          </a:p>
        </p:txBody>
      </p:sp>
    </p:spTree>
    <p:extLst>
      <p:ext uri="{BB962C8B-B14F-4D97-AF65-F5344CB8AC3E}">
        <p14:creationId xmlns:p14="http://schemas.microsoft.com/office/powerpoint/2010/main" val="3227867971"/>
      </p:ext>
    </p:extLst>
  </p:cSld>
  <p:clrMapOvr>
    <a:masterClrMapping/>
  </p:clrMapOvr>
</p:sld>
</file>

<file path=ppt/theme/theme1.xml><?xml version="1.0" encoding="utf-8"?>
<a:theme xmlns:a="http://schemas.openxmlformats.org/drawingml/2006/main" name="Difference Between Cryptocurrency and Stocks by Slidesgo">
  <a:themeElements>
    <a:clrScheme name="Simple Light">
      <a:dk1>
        <a:srgbClr val="313131"/>
      </a:dk1>
      <a:lt1>
        <a:srgbClr val="FFFFFF"/>
      </a:lt1>
      <a:dk2>
        <a:srgbClr val="D8867B"/>
      </a:dk2>
      <a:lt2>
        <a:srgbClr val="7DBBBF"/>
      </a:lt2>
      <a:accent1>
        <a:srgbClr val="FFF27B"/>
      </a:accent1>
      <a:accent2>
        <a:srgbClr val="B1CB7C"/>
      </a:accent2>
      <a:accent3>
        <a:srgbClr val="F6F6F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538</TotalTime>
  <Words>1453</Words>
  <Application>Microsoft Office PowerPoint</Application>
  <PresentationFormat>On-screen Show (16:9)</PresentationFormat>
  <Paragraphs>105</Paragraphs>
  <Slides>24</Slides>
  <Notes>23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Poppins SemiBold</vt:lpstr>
      <vt:lpstr>Poppins</vt:lpstr>
      <vt:lpstr>Arial</vt:lpstr>
      <vt:lpstr>Difference Between Cryptocurrency and Stocks by Slidesgo</vt:lpstr>
      <vt:lpstr>COVIBLOCK: A Merkle DAG and Blockchain  Implementation  for COVID-19 Records</vt:lpstr>
      <vt:lpstr>Background</vt:lpstr>
      <vt:lpstr>Objectives</vt:lpstr>
      <vt:lpstr>Blockchain</vt:lpstr>
      <vt:lpstr>Blockchain</vt:lpstr>
      <vt:lpstr>Blockchain</vt:lpstr>
      <vt:lpstr>Blockchain</vt:lpstr>
      <vt:lpstr>Proof of Authority</vt:lpstr>
      <vt:lpstr>Proof of Authority</vt:lpstr>
      <vt:lpstr>Proof of Authority</vt:lpstr>
      <vt:lpstr>IPFS</vt:lpstr>
      <vt:lpstr>IPFS – Content Addressing</vt:lpstr>
      <vt:lpstr>IPFS – Content Addressing</vt:lpstr>
      <vt:lpstr>IPFS – Merkle DAG</vt:lpstr>
      <vt:lpstr>IPFS – Merkle DAG</vt:lpstr>
      <vt:lpstr>IPFS – Distributed Hash Table</vt:lpstr>
      <vt:lpstr>IPFS – Distributed Hash Table</vt:lpstr>
      <vt:lpstr>Asymmetric Cryptography</vt:lpstr>
      <vt:lpstr>Asymmetric Cryptography</vt:lpstr>
      <vt:lpstr>Asymmetric Cryptography</vt:lpstr>
      <vt:lpstr>Conceptual Framework</vt:lpstr>
      <vt:lpstr>Data Flow Diagram</vt:lpstr>
      <vt:lpstr>Transaction Diagram</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Difference between cryptocurrency  and stocks</dc:title>
  <cp:lastModifiedBy>Fadriquela, Jennifer (Manila)</cp:lastModifiedBy>
  <cp:revision>82</cp:revision>
  <dcterms:modified xsi:type="dcterms:W3CDTF">2021-08-24T02:46:10Z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347b247-e90e-43a3-9d7b-004f14ae6873_Enabled">
    <vt:lpwstr>true</vt:lpwstr>
  </property>
  <property fmtid="{D5CDD505-2E9C-101B-9397-08002B2CF9AE}" pid="3" name="MSIP_Label_d347b247-e90e-43a3-9d7b-004f14ae6873_SetDate">
    <vt:lpwstr>2021-08-19T04:04:00Z</vt:lpwstr>
  </property>
  <property fmtid="{D5CDD505-2E9C-101B-9397-08002B2CF9AE}" pid="4" name="MSIP_Label_d347b247-e90e-43a3-9d7b-004f14ae6873_Method">
    <vt:lpwstr>Standard</vt:lpwstr>
  </property>
  <property fmtid="{D5CDD505-2E9C-101B-9397-08002B2CF9AE}" pid="5" name="MSIP_Label_d347b247-e90e-43a3-9d7b-004f14ae6873_Name">
    <vt:lpwstr>d347b247-e90e-43a3-9d7b-004f14ae6873</vt:lpwstr>
  </property>
  <property fmtid="{D5CDD505-2E9C-101B-9397-08002B2CF9AE}" pid="6" name="MSIP_Label_d347b247-e90e-43a3-9d7b-004f14ae6873_SiteId">
    <vt:lpwstr>76e3921f-489b-4b7e-9547-9ea297add9b5</vt:lpwstr>
  </property>
  <property fmtid="{D5CDD505-2E9C-101B-9397-08002B2CF9AE}" pid="7" name="MSIP_Label_d347b247-e90e-43a3-9d7b-004f14ae6873_ActionId">
    <vt:lpwstr>3cbf2482-2889-4b09-854a-2ccfa99c81ad</vt:lpwstr>
  </property>
  <property fmtid="{D5CDD505-2E9C-101B-9397-08002B2CF9AE}" pid="8" name="MSIP_Label_d347b247-e90e-43a3-9d7b-004f14ae6873_ContentBits">
    <vt:lpwstr>0</vt:lpwstr>
  </property>
</Properties>
</file>